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13"/>
  </p:notesMasterIdLst>
  <p:sldIdLst>
    <p:sldId id="256" r:id="rId2"/>
    <p:sldId id="257" r:id="rId3"/>
    <p:sldId id="258" r:id="rId4"/>
    <p:sldId id="261" r:id="rId5"/>
    <p:sldId id="259" r:id="rId6"/>
    <p:sldId id="262" r:id="rId7"/>
    <p:sldId id="260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3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5B58CD-7DC6-4E7D-B368-B57C145B1385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7AF4CA-D80E-43F4-8447-A29615C903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746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AF4CA-D80E-43F4-8447-A29615C903B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230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53F4-7328-4A60-886F-05F19A508C67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BCCB2-6401-4D8B-A6DB-71012E5D77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53F4-7328-4A60-886F-05F19A508C67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BCCB2-6401-4D8B-A6DB-71012E5D77A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53F4-7328-4A60-886F-05F19A508C67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BCCB2-6401-4D8B-A6DB-71012E5D77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53F4-7328-4A60-886F-05F19A508C67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BCCB2-6401-4D8B-A6DB-71012E5D77A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53F4-7328-4A60-886F-05F19A508C67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BCCB2-6401-4D8B-A6DB-71012E5D77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53F4-7328-4A60-886F-05F19A508C67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BCCB2-6401-4D8B-A6DB-71012E5D77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53F4-7328-4A60-886F-05F19A508C67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BCCB2-6401-4D8B-A6DB-71012E5D77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53F4-7328-4A60-886F-05F19A508C67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BCCB2-6401-4D8B-A6DB-71012E5D77A3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53F4-7328-4A60-886F-05F19A508C67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BCCB2-6401-4D8B-A6DB-71012E5D77A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53F4-7328-4A60-886F-05F19A508C67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BCCB2-6401-4D8B-A6DB-71012E5D77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53F4-7328-4A60-886F-05F19A508C67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BCCB2-6401-4D8B-A6DB-71012E5D77A3}" type="slidenum">
              <a:rPr lang="en-US" smtClean="0"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F74753F4-7328-4A60-886F-05F19A508C67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1E9BCCB2-6401-4D8B-A6DB-71012E5D77A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Cost Effective analysis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Name 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Institution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5690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20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CAM  describes practices and products that people use as therapy instead of using regular biomedical services.</a:t>
            </a:r>
          </a:p>
          <a:p>
            <a:pPr>
              <a:lnSpc>
                <a:spcPct val="20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 U.S has grouped the practices in to five main groups</a:t>
            </a:r>
          </a:p>
          <a:p>
            <a:pPr lvl="1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Biological based practices </a:t>
            </a:r>
          </a:p>
          <a:p>
            <a:pPr lvl="1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Manipulative and body based approaches </a:t>
            </a:r>
          </a:p>
          <a:p>
            <a:pPr lvl="1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Mind-body medicine</a:t>
            </a:r>
          </a:p>
          <a:p>
            <a:pPr lvl="1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Alternative medical system</a:t>
            </a:r>
          </a:p>
          <a:p>
            <a:pPr lvl="1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Energy medicine</a:t>
            </a:r>
          </a:p>
          <a:p>
            <a:pPr marL="114300" indent="0">
              <a:lnSpc>
                <a:spcPct val="200000"/>
              </a:lnSpc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Complementary and Alternative Medicine (CAM) concept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472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229600" cy="5181600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210000"/>
              </a:lnSpc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Patients with back unsolved back pain can have  acupuncture,  massage therapy,  or spinal manipulation as CAM  therapy. </a:t>
            </a:r>
          </a:p>
          <a:p>
            <a:pPr>
              <a:lnSpc>
                <a:spcPct val="21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Among the three alternative a best choice is required to be used in the hospital. 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 cost-effective analysis (CEA) is required for this determination. In relation to procedure outcome.</a:t>
            </a:r>
          </a:p>
          <a:p>
            <a:pPr>
              <a:lnSpc>
                <a:spcPct val="21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procedures aims at relieving pain in patients who seem not to get better using universal care. </a:t>
            </a:r>
          </a:p>
          <a:p>
            <a:pPr marL="0" indent="0">
              <a:lnSpc>
                <a:spcPct val="210000"/>
              </a:lnSpc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Complementary and Alternative Medicine (CAM) concept 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cont.’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49323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2067" y="2133600"/>
            <a:ext cx="7408333" cy="4724399"/>
          </a:xfrm>
        </p:spPr>
        <p:txBody>
          <a:bodyPr>
            <a:noAutofit/>
          </a:bodyPr>
          <a:lstStyle/>
          <a:p>
            <a:pPr>
              <a:lnSpc>
                <a:spcPct val="21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It is assumed that Splendid Hill hospital will attend to 150 patients per year, with care providers working for 10 hours a week, clerical staff for 2 hours a week, a radiologist and X-ray the for 1 hour a week.</a:t>
            </a:r>
          </a:p>
          <a:p>
            <a:pPr>
              <a:lnSpc>
                <a:spcPct val="21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All staff will work for 50 weeks per year. </a:t>
            </a:r>
          </a:p>
          <a:p>
            <a:pPr>
              <a:lnSpc>
                <a:spcPct val="21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These assumptions were used to do CEA.</a:t>
            </a:r>
          </a:p>
          <a:p>
            <a:pPr>
              <a:lnSpc>
                <a:spcPct val="210000"/>
              </a:lnSpc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Complementary and Alternative Medicine (CAM) concept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cont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’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610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8800"/>
            <a:ext cx="7408333" cy="449580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Acupuncture</a:t>
            </a:r>
          </a:p>
          <a:p>
            <a:pPr lvl="1">
              <a:lnSpc>
                <a:spcPct val="15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Fixed Cost :  $ 26,300</a:t>
            </a:r>
          </a:p>
          <a:p>
            <a:pPr lvl="1">
              <a:lnSpc>
                <a:spcPct val="15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Variable Cost:  $8,625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15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Total Cost : $ 34, 925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Massage therapy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15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Fixed Cost : $31008</a:t>
            </a:r>
          </a:p>
          <a:p>
            <a:pPr lvl="1">
              <a:lnSpc>
                <a:spcPct val="15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Variable Cost : $328.50</a:t>
            </a:r>
          </a:p>
          <a:p>
            <a:pPr lvl="1">
              <a:lnSpc>
                <a:spcPct val="15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Variable  Cost: $31,336.50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	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1" indent="0"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Fixed Cost, Variable cost and  Total costs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3328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2067" y="1524000"/>
            <a:ext cx="7408333" cy="4724400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Spinal Manipulation </a:t>
            </a:r>
          </a:p>
          <a:p>
            <a:pPr lvl="1">
              <a:lnSpc>
                <a:spcPct val="20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Fixed cost: $ 58575</a:t>
            </a:r>
          </a:p>
          <a:p>
            <a:pPr lvl="1">
              <a:lnSpc>
                <a:spcPct val="20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Variable Cost: $91.50</a:t>
            </a:r>
          </a:p>
          <a:p>
            <a:pPr lvl="1">
              <a:lnSpc>
                <a:spcPct val="20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Total cost: $58666.50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Fixed Cost, Variable cost and  Total costs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cont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’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54807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2067" y="1752600"/>
            <a:ext cx="7408333" cy="4953000"/>
          </a:xfrm>
        </p:spPr>
        <p:txBody>
          <a:bodyPr>
            <a:noAutofit/>
          </a:bodyPr>
          <a:lstStyle/>
          <a:p>
            <a:pPr>
              <a:lnSpc>
                <a:spcPct val="22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Considering the CEA results, the most effective analysis is massage therapy.</a:t>
            </a:r>
          </a:p>
          <a:p>
            <a:pPr>
              <a:lnSpc>
                <a:spcPct val="22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Massage therapy has a annual fixed cost of $ 31,008, variable cost of $ 328.50 and a total cost of $ 31, 336.50. </a:t>
            </a:r>
          </a:p>
          <a:p>
            <a:pPr>
              <a:lnSpc>
                <a:spcPct val="22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Effectiveness of massage therapy represents its ability to achieve positive a positive outcome on the health of a population. </a:t>
            </a:r>
          </a:p>
          <a:p>
            <a:pPr>
              <a:lnSpc>
                <a:spcPct val="22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Cost-effectiveness measures the ability of a therapy to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achieve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positive health outcome at a reasonable cost compared to available alternatives.  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Most effective alternative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3062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2067" y="1905000"/>
            <a:ext cx="7408333" cy="4221163"/>
          </a:xfrm>
        </p:spPr>
        <p:txBody>
          <a:bodyPr>
            <a:normAutofit lnSpcReduction="10000"/>
          </a:bodyPr>
          <a:lstStyle/>
          <a:p>
            <a:pPr>
              <a:lnSpc>
                <a:spcPct val="20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Postural assessment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(Kennedy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&amp;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Cambron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n.d.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lvl="2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This assessment shows how the body is relating with the gravity.. The </a:t>
            </a:r>
          </a:p>
          <a:p>
            <a:pPr lvl="2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The procedure is done by measuring the shoulder and the pelvic girdle to assess the superior and inferior positions.</a:t>
            </a:r>
          </a:p>
          <a:p>
            <a:pPr lvl="2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The relation between the two measurement shows whether the involved muscles are in the ideal positions.</a:t>
            </a: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Methods to measure Massage therapy efficacy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308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2067" y="1981200"/>
            <a:ext cx="7408333" cy="4724400"/>
          </a:xfrm>
        </p:spPr>
        <p:txBody>
          <a:bodyPr>
            <a:noAutofit/>
          </a:bodyPr>
          <a:lstStyle/>
          <a:p>
            <a:pPr marL="411480" lvl="1" indent="0">
              <a:lnSpc>
                <a:spcPct val="150000"/>
              </a:lnSpc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Muscle testing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(Kennedy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, et.al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2016)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lvl="3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It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assess the nerve condition and determines presence of any deficit.</a:t>
            </a:r>
          </a:p>
          <a:p>
            <a:pPr lvl="3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This tool is great as it immediately shows the results before an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after</a:t>
            </a:r>
            <a:endParaRPr lang="en-US" sz="1000" dirty="0">
              <a:latin typeface="Times New Roman" pitchFamily="18" charset="0"/>
              <a:cs typeface="Times New Roman" pitchFamily="18" charset="0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	therapy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Neurological testing :</a:t>
            </a:r>
          </a:p>
          <a:p>
            <a:pPr lvl="1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The assessment measures the response of the nervous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system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in relation to back pain and spine. </a:t>
            </a:r>
          </a:p>
          <a:p>
            <a:pPr lvl="1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The procedure and the testing is dependent on the symptoms of the patients</a:t>
            </a:r>
          </a:p>
          <a:p>
            <a:pPr lvl="1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It ho may involve walk examination, posture, sense of balance and or difficulty in movement  </a:t>
            </a:r>
            <a:r>
              <a:rPr lang="en-US" sz="1400" dirty="0" smtClean="0"/>
              <a:t>(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Information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, Pike, MD, &amp;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Usa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, 2016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Methods to measure Massage therapy efficacy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cont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’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516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2067" y="1981200"/>
            <a:ext cx="7408333" cy="4343400"/>
          </a:xfrm>
        </p:spPr>
        <p:txBody>
          <a:bodyPr/>
          <a:lstStyle/>
          <a:p>
            <a:pPr marL="0" indent="0">
              <a:lnSpc>
                <a:spcPct val="200000"/>
              </a:lnSpc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Pain Questionnaire:</a:t>
            </a:r>
          </a:p>
          <a:p>
            <a:pPr lvl="1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used to evaluate pain in a patient. It is self reporting.</a:t>
            </a:r>
          </a:p>
          <a:p>
            <a:pPr lvl="1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The therapist is therefore able to determine how effect therapy has been. 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Methods to measure Massage therapy outcome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cont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’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9476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2067" y="1905000"/>
            <a:ext cx="7408333" cy="4648200"/>
          </a:xfrm>
        </p:spPr>
        <p:txBody>
          <a:bodyPr>
            <a:noAutofit/>
          </a:bodyPr>
          <a:lstStyle/>
          <a:p>
            <a:pPr>
              <a:lnSpc>
                <a:spcPct val="210000"/>
              </a:lnSpc>
            </a:pP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Information, N. C. for B., Pike, U. S. N. L. of M. 8600 R., MD, B., &amp;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Usa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, 20894. (2016). 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What happens during a neurological examination?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Retrieved from https://www.ncbi.nlm.nih.gov/books/NBK348940/</a:t>
            </a:r>
          </a:p>
          <a:p>
            <a:pPr>
              <a:lnSpc>
                <a:spcPct val="210000"/>
              </a:lnSpc>
            </a:pP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Kennedy,  , &amp;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Cambron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. (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n.d.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). Massage Therapy Assessment and Evaluation. Retrieved September 30, 2019, from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ResearchGate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website: https://www.researchgate.net/figure/Massage-Therapy-Assessment-and-Evaluation_fig2_292707434</a:t>
            </a:r>
          </a:p>
          <a:p>
            <a:pPr>
              <a:lnSpc>
                <a:spcPct val="210000"/>
              </a:lnSpc>
            </a:pP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Kennedy, A. B.,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Cambron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, J. A., Sharpe, P. A.,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Travillian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, R. S., &amp; Saunders, R. P. (2016). Process for massage therapy practice and essential assessment. 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Journal of Bodywork and Movement Therapies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(3), 484–496. https://doi.org/10.1016/j.jbmt.2016.01.007</a:t>
            </a:r>
          </a:p>
          <a:p>
            <a:pPr>
              <a:lnSpc>
                <a:spcPct val="210000"/>
              </a:lnSpc>
            </a:pPr>
            <a:endParaRPr lang="en-US" sz="1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10000"/>
              </a:lnSpc>
            </a:pP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References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762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281</TotalTime>
  <Words>608</Words>
  <Application>Microsoft Office PowerPoint</Application>
  <PresentationFormat>On-screen Show (4:3)</PresentationFormat>
  <Paragraphs>62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Waveform</vt:lpstr>
      <vt:lpstr>Cost Effective analysis Name  Institution</vt:lpstr>
      <vt:lpstr>Complementary and Alternative Medicine (CAM) concept</vt:lpstr>
      <vt:lpstr>Complementary and Alternative Medicine (CAM) concept  cont.’</vt:lpstr>
      <vt:lpstr>Complementary and Alternative Medicine (CAM) concept  cont’</vt:lpstr>
      <vt:lpstr>Fixed Cost, Variable cost and  Total costs</vt:lpstr>
      <vt:lpstr>Fixed Cost, Variable cost and  Total costs cont’</vt:lpstr>
      <vt:lpstr>Most effective alternative</vt:lpstr>
      <vt:lpstr>Methods to measure Massage therapy efficacy</vt:lpstr>
      <vt:lpstr>Methods to measure Massage therapy efficacy cont’</vt:lpstr>
      <vt:lpstr>Methods to measure Massage therapy outcome  cont’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Cost Effective analysis Name</dc:title>
  <dc:creator>user</dc:creator>
  <cp:lastModifiedBy>Simon</cp:lastModifiedBy>
  <cp:revision>23</cp:revision>
  <dcterms:created xsi:type="dcterms:W3CDTF">2019-09-30T02:46:38Z</dcterms:created>
  <dcterms:modified xsi:type="dcterms:W3CDTF">2019-09-30T11:01:47Z</dcterms:modified>
</cp:coreProperties>
</file>